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7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8288000" cy="10287000"/>
  <p:notesSz cx="6858000" cy="9144000"/>
  <p:embeddedFontLst>
    <p:embeddedFont>
      <p:font typeface="Archivo Black" charset="1" panose="020B0A03020202020B04"/>
      <p:regular r:id="rId22"/>
    </p:embeddedFont>
    <p:embeddedFont>
      <p:font typeface="Georgia Pro Light" charset="1" panose="02040302050405020303"/>
      <p:regular r:id="rId23"/>
    </p:embeddedFont>
    <p:embeddedFont>
      <p:font typeface="DM Sans" charset="1" panose="00000000000000000000"/>
      <p:regular r:id="rId24"/>
    </p:embeddedFont>
    <p:embeddedFont>
      <p:font typeface="DM Sans Bold" charset="1" panose="00000000000000000000"/>
      <p:regular r:id="rId25"/>
    </p:embeddedFont>
    <p:embeddedFont>
      <p:font typeface="Georgia Pro" charset="1" panose="02040502050405020303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notesMasters/notesMaster1.xml" Type="http://schemas.openxmlformats.org/officeDocument/2006/relationships/notesMaster"/><Relationship Id="rId28" Target="theme/theme2.xml" Type="http://schemas.openxmlformats.org/officeDocument/2006/relationships/theme"/><Relationship Id="rId29" Target="notesSlides/notesSlide1.xml" Type="http://schemas.openxmlformats.org/officeDocument/2006/relationships/notes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6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Write conclusion of investment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Relationship Id="rId3" Target="../media/image15.jpeg" Type="http://schemas.openxmlformats.org/officeDocument/2006/relationships/image"/><Relationship Id="rId4" Target="../media/image16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Relationship Id="rId3" Target="../media/image19.jpeg" Type="http://schemas.openxmlformats.org/officeDocument/2006/relationships/image"/><Relationship Id="rId4" Target="../media/image20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Relationship Id="rId3" Target="../media/image23.jpeg" Type="http://schemas.openxmlformats.org/officeDocument/2006/relationships/image"/><Relationship Id="rId4" Target="../media/image24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6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11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13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C3E5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8991600" cy="10287000"/>
            <a:chOff x="0" y="0"/>
            <a:chExt cx="1035548" cy="118473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35548" cy="1184737"/>
            </a:xfrm>
            <a:custGeom>
              <a:avLst/>
              <a:gdLst/>
              <a:ahLst/>
              <a:cxnLst/>
              <a:rect r="r" b="b" t="t" l="l"/>
              <a:pathLst>
                <a:path h="1184737" w="1035548">
                  <a:moveTo>
                    <a:pt x="0" y="0"/>
                  </a:moveTo>
                  <a:lnTo>
                    <a:pt x="1035548" y="0"/>
                  </a:lnTo>
                  <a:lnTo>
                    <a:pt x="1035548" y="1184737"/>
                  </a:lnTo>
                  <a:lnTo>
                    <a:pt x="0" y="1184737"/>
                  </a:lnTo>
                  <a:close/>
                </a:path>
              </a:pathLst>
            </a:custGeom>
            <a:blipFill>
              <a:blip r:embed="rId2"/>
              <a:stretch>
                <a:fillRect l="0" t="-378" r="0" b="-378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9486679" y="398419"/>
            <a:ext cx="9026522" cy="1670970"/>
            <a:chOff x="0" y="0"/>
            <a:chExt cx="12035363" cy="2227961"/>
          </a:xfrm>
        </p:grpSpPr>
        <p:sp>
          <p:nvSpPr>
            <p:cNvPr name="Freeform 5" id="5"/>
            <p:cNvSpPr/>
            <p:nvPr/>
          </p:nvSpPr>
          <p:spPr>
            <a:xfrm flipH="true" flipV="false" rot="-5400000">
              <a:off x="47977" y="98259"/>
              <a:ext cx="728657" cy="824612"/>
            </a:xfrm>
            <a:custGeom>
              <a:avLst/>
              <a:gdLst/>
              <a:ahLst/>
              <a:cxnLst/>
              <a:rect r="r" b="b" t="t" l="l"/>
              <a:pathLst>
                <a:path h="824612" w="728657">
                  <a:moveTo>
                    <a:pt x="728658" y="0"/>
                  </a:moveTo>
                  <a:lnTo>
                    <a:pt x="0" y="0"/>
                  </a:lnTo>
                  <a:lnTo>
                    <a:pt x="0" y="824612"/>
                  </a:lnTo>
                  <a:lnTo>
                    <a:pt x="728658" y="824612"/>
                  </a:lnTo>
                  <a:lnTo>
                    <a:pt x="728658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1043882" y="104775"/>
              <a:ext cx="10991481" cy="21231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048"/>
                </a:lnSpc>
              </a:pPr>
              <a:r>
                <a:rPr lang="en-US" sz="4400" spc="-88">
                  <a:solidFill>
                    <a:srgbClr val="B4B4B4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Govt GNA PG COLLEGE BHATAPARA (C.G) </a:t>
              </a:r>
            </a:p>
            <a:p>
              <a:pPr algn="l" marL="0" indent="0" lvl="0">
                <a:lnSpc>
                  <a:spcPts val="4048"/>
                </a:lnSpc>
              </a:pPr>
              <a:r>
                <a:rPr lang="en-US" sz="4400" spc="-88">
                  <a:solidFill>
                    <a:srgbClr val="B4B4B4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B.COM - 3RD SEM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265139" y="2655569"/>
            <a:ext cx="6886575" cy="3699525"/>
            <a:chOff x="0" y="0"/>
            <a:chExt cx="9182100" cy="4932700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200025"/>
              <a:ext cx="9182100" cy="36861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499"/>
                </a:lnSpc>
              </a:pPr>
              <a:r>
                <a:rPr lang="en-US" sz="10499">
                  <a:solidFill>
                    <a:srgbClr val="ECF0F1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Investment Overview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4137059"/>
              <a:ext cx="9172670" cy="7956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039"/>
                </a:lnSpc>
              </a:pPr>
              <a:r>
                <a:rPr lang="en-US" sz="3599">
                  <a:solidFill>
                    <a:srgbClr val="BDC3C7"/>
                  </a:solidFill>
                  <a:latin typeface="DM Sans"/>
                  <a:ea typeface="DM Sans"/>
                  <a:cs typeface="DM Sans"/>
                  <a:sym typeface="DM Sans"/>
                </a:rPr>
                <a:t>GROUP ASSIGNMENT 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0744200" y="8740903"/>
            <a:ext cx="5743575" cy="888893"/>
            <a:chOff x="0" y="0"/>
            <a:chExt cx="7658100" cy="1185190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691344"/>
              <a:ext cx="7658100" cy="4938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80"/>
                </a:lnSpc>
                <a:spcBef>
                  <a:spcPct val="0"/>
                </a:spcBef>
              </a:pPr>
              <a:r>
                <a:rPr lang="en-US" sz="2200">
                  <a:solidFill>
                    <a:srgbClr val="ECF0F1"/>
                  </a:solidFill>
                  <a:latin typeface="DM Sans"/>
                  <a:ea typeface="DM Sans"/>
                  <a:cs typeface="DM Sans"/>
                  <a:sym typeface="DM Sans"/>
                </a:rPr>
                <a:t>GROUP NO - 14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-47625"/>
              <a:ext cx="7658100" cy="5691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b="true" sz="2600">
                  <a:solidFill>
                    <a:srgbClr val="BDC3C7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PRESENTED BY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4495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10734675" cy="10287000"/>
          </a:xfrm>
          <a:prstGeom prst="rect">
            <a:avLst/>
          </a:prstGeom>
          <a:solidFill>
            <a:srgbClr val="2980B9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252004" y="172640"/>
            <a:ext cx="11905258" cy="1279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792"/>
              </a:lnSpc>
              <a:spcBef>
                <a:spcPct val="0"/>
              </a:spcBef>
            </a:pPr>
            <a:r>
              <a:rPr lang="en-US" sz="8901">
                <a:solidFill>
                  <a:srgbClr val="ECF0F1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Indirect Investment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63396" y="2316875"/>
            <a:ext cx="6327807" cy="8787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ECF0F1"/>
                </a:solidFill>
                <a:latin typeface="DM Sans Bold"/>
                <a:ea typeface="DM Sans Bold"/>
                <a:cs typeface="DM Sans Bold"/>
                <a:sym typeface="DM Sans Bold"/>
              </a:rPr>
              <a:t>INDIRECT INVESTMENT MEANS INVESTING MONEY THROUGH A MIDDLE ORGANIZATION OR INTERMEDIARY INSTEAD OF DIRECTLY BUYING ASSETS.</a:t>
            </a:r>
          </a:p>
          <a:p>
            <a:pPr algn="l">
              <a:lnSpc>
                <a:spcPts val="3359"/>
              </a:lnSpc>
            </a:pPr>
          </a:p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ECF0F1"/>
                </a:solidFill>
                <a:latin typeface="DM Sans Bold"/>
                <a:ea typeface="DM Sans Bold"/>
                <a:cs typeface="DM Sans Bold"/>
                <a:sym typeface="DM Sans Bold"/>
              </a:rPr>
              <a:t>THE INVESTOR’S MONEY IS MANAGED BY PROFESSIONALS WHO INVEST IT IN DIFFERENT ASSETS.</a:t>
            </a:r>
          </a:p>
          <a:p>
            <a:pPr algn="l">
              <a:lnSpc>
                <a:spcPts val="3359"/>
              </a:lnSpc>
            </a:pPr>
          </a:p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ECF0F1"/>
                </a:solidFill>
                <a:latin typeface="DM Sans Bold"/>
                <a:ea typeface="DM Sans Bold"/>
                <a:cs typeface="DM Sans Bold"/>
                <a:sym typeface="DM Sans Bold"/>
              </a:rPr>
              <a:t>IT HELPS REDUCE RISK AND IS SUITABLE FOR PEOPLE WITH LESS KNOWLEDGE OF THE MARKET.</a:t>
            </a:r>
          </a:p>
          <a:p>
            <a:pPr algn="l">
              <a:lnSpc>
                <a:spcPts val="3359"/>
              </a:lnSpc>
            </a:pPr>
          </a:p>
          <a:p>
            <a:pPr algn="l">
              <a:lnSpc>
                <a:spcPts val="3359"/>
              </a:lnSpc>
            </a:pPr>
          </a:p>
          <a:p>
            <a:pPr algn="l">
              <a:lnSpc>
                <a:spcPts val="3359"/>
              </a:lnSpc>
            </a:pPr>
          </a:p>
          <a:p>
            <a:pPr algn="l">
              <a:lnSpc>
                <a:spcPts val="3359"/>
              </a:lnSpc>
            </a:pPr>
          </a:p>
          <a:p>
            <a:pPr algn="l">
              <a:lnSpc>
                <a:spcPts val="3359"/>
              </a:lnSpc>
            </a:pPr>
          </a:p>
          <a:p>
            <a:pPr algn="l">
              <a:lnSpc>
                <a:spcPts val="3359"/>
              </a:lnSpc>
            </a:pPr>
          </a:p>
          <a:p>
            <a:pPr algn="l">
              <a:lnSpc>
                <a:spcPts val="3359"/>
              </a:lnSpc>
            </a:pPr>
          </a:p>
          <a:p>
            <a:pPr algn="l">
              <a:lnSpc>
                <a:spcPts val="3359"/>
              </a:lnSpc>
            </a:pPr>
          </a:p>
          <a:p>
            <a:pPr algn="l" marL="0" indent="0" lvl="0">
              <a:lnSpc>
                <a:spcPts val="3359"/>
              </a:lnSpc>
            </a:pPr>
          </a:p>
        </p:txBody>
      </p:sp>
      <p:grpSp>
        <p:nvGrpSpPr>
          <p:cNvPr name="Group 5" id="5"/>
          <p:cNvGrpSpPr/>
          <p:nvPr/>
        </p:nvGrpSpPr>
        <p:grpSpPr>
          <a:xfrm rot="0">
            <a:off x="14277975" y="0"/>
            <a:ext cx="4010025" cy="6267450"/>
            <a:chOff x="0" y="0"/>
            <a:chExt cx="621258" cy="97099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21258" cy="970992"/>
            </a:xfrm>
            <a:custGeom>
              <a:avLst/>
              <a:gdLst/>
              <a:ahLst/>
              <a:cxnLst/>
              <a:rect r="r" b="b" t="t" l="l"/>
              <a:pathLst>
                <a:path h="970992" w="621258">
                  <a:moveTo>
                    <a:pt x="0" y="0"/>
                  </a:moveTo>
                  <a:lnTo>
                    <a:pt x="621258" y="0"/>
                  </a:lnTo>
                  <a:lnTo>
                    <a:pt x="621258" y="970992"/>
                  </a:lnTo>
                  <a:lnTo>
                    <a:pt x="0" y="970992"/>
                  </a:lnTo>
                  <a:close/>
                </a:path>
              </a:pathLst>
            </a:custGeom>
            <a:blipFill>
              <a:blip r:embed="rId2"/>
              <a:stretch>
                <a:fillRect l="0" t="-478" r="0" b="-478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0734675" y="2009775"/>
            <a:ext cx="4010025" cy="6267450"/>
            <a:chOff x="0" y="0"/>
            <a:chExt cx="621258" cy="97099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21258" cy="970992"/>
            </a:xfrm>
            <a:custGeom>
              <a:avLst/>
              <a:gdLst/>
              <a:ahLst/>
              <a:cxnLst/>
              <a:rect r="r" b="b" t="t" l="l"/>
              <a:pathLst>
                <a:path h="970992" w="621258">
                  <a:moveTo>
                    <a:pt x="0" y="0"/>
                  </a:moveTo>
                  <a:lnTo>
                    <a:pt x="621258" y="0"/>
                  </a:lnTo>
                  <a:lnTo>
                    <a:pt x="621258" y="970992"/>
                  </a:lnTo>
                  <a:lnTo>
                    <a:pt x="0" y="970992"/>
                  </a:lnTo>
                  <a:close/>
                </a:path>
              </a:pathLst>
            </a:custGeom>
            <a:blipFill>
              <a:blip r:embed="rId3"/>
              <a:stretch>
                <a:fillRect l="0" t="-478" r="0" b="-478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724650" y="4019550"/>
            <a:ext cx="4010025" cy="6267450"/>
            <a:chOff x="0" y="0"/>
            <a:chExt cx="621258" cy="97099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21258" cy="970992"/>
            </a:xfrm>
            <a:custGeom>
              <a:avLst/>
              <a:gdLst/>
              <a:ahLst/>
              <a:cxnLst/>
              <a:rect r="r" b="b" t="t" l="l"/>
              <a:pathLst>
                <a:path h="970992" w="621258">
                  <a:moveTo>
                    <a:pt x="0" y="0"/>
                  </a:moveTo>
                  <a:lnTo>
                    <a:pt x="621258" y="0"/>
                  </a:lnTo>
                  <a:lnTo>
                    <a:pt x="621258" y="970992"/>
                  </a:lnTo>
                  <a:lnTo>
                    <a:pt x="0" y="970992"/>
                  </a:lnTo>
                  <a:close/>
                </a:path>
              </a:pathLst>
            </a:custGeom>
            <a:blipFill>
              <a:blip r:embed="rId4"/>
              <a:stretch>
                <a:fillRect l="0" t="-478" r="0" b="-478"/>
              </a:stretch>
            </a:blipFill>
          </p:spPr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C3E5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734675" y="0"/>
            <a:ext cx="7553325" cy="10287000"/>
            <a:chOff x="0" y="0"/>
            <a:chExt cx="1170208" cy="15937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0208" cy="1593725"/>
            </a:xfrm>
            <a:custGeom>
              <a:avLst/>
              <a:gdLst/>
              <a:ahLst/>
              <a:cxnLst/>
              <a:rect r="r" b="b" t="t" l="l"/>
              <a:pathLst>
                <a:path h="1593725" w="1170208">
                  <a:moveTo>
                    <a:pt x="0" y="0"/>
                  </a:moveTo>
                  <a:lnTo>
                    <a:pt x="1170208" y="0"/>
                  </a:lnTo>
                  <a:lnTo>
                    <a:pt x="1170208" y="1593725"/>
                  </a:lnTo>
                  <a:lnTo>
                    <a:pt x="0" y="15937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4" id="4"/>
          <p:cNvGrpSpPr/>
          <p:nvPr/>
        </p:nvGrpSpPr>
        <p:grpSpPr>
          <a:xfrm rot="0">
            <a:off x="377147" y="680987"/>
            <a:ext cx="9262620" cy="13160678"/>
            <a:chOff x="0" y="0"/>
            <a:chExt cx="12350160" cy="17547571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57150"/>
              <a:ext cx="12350160" cy="13153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7465"/>
                </a:lnSpc>
              </a:pPr>
              <a:r>
                <a:rPr lang="en-US" sz="6787">
                  <a:solidFill>
                    <a:srgbClr val="ECF0F1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Short Term Investment 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833306"/>
              <a:ext cx="12350160" cy="157142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179"/>
                </a:lnSpc>
              </a:pPr>
              <a:r>
                <a:rPr lang="en-US" sz="3699">
                  <a:solidFill>
                    <a:srgbClr val="ECF0F1"/>
                  </a:solidFill>
                  <a:latin typeface="DM Sans"/>
                  <a:ea typeface="DM Sans"/>
                  <a:cs typeface="DM Sans"/>
                  <a:sym typeface="DM Sans"/>
                </a:rPr>
                <a:t>Short-term investments are made for a short duration, usually less than one year.</a:t>
              </a:r>
            </a:p>
            <a:p>
              <a:pPr algn="l">
                <a:lnSpc>
                  <a:spcPts val="5179"/>
                </a:lnSpc>
              </a:pPr>
            </a:p>
            <a:p>
              <a:pPr algn="l">
                <a:lnSpc>
                  <a:spcPts val="5179"/>
                </a:lnSpc>
              </a:pPr>
              <a:r>
                <a:rPr lang="en-US" sz="3699">
                  <a:solidFill>
                    <a:srgbClr val="ECF0F1"/>
                  </a:solidFill>
                  <a:latin typeface="DM Sans"/>
                  <a:ea typeface="DM Sans"/>
                  <a:cs typeface="DM Sans"/>
                  <a:sym typeface="DM Sans"/>
                </a:rPr>
                <a:t>They provide quick returns and are easily convertible into cash.</a:t>
              </a:r>
            </a:p>
            <a:p>
              <a:pPr algn="l">
                <a:lnSpc>
                  <a:spcPts val="5179"/>
                </a:lnSpc>
              </a:pPr>
            </a:p>
            <a:p>
              <a:pPr algn="l">
                <a:lnSpc>
                  <a:spcPts val="5179"/>
                </a:lnSpc>
              </a:pPr>
              <a:r>
                <a:rPr lang="en-US" sz="3699">
                  <a:solidFill>
                    <a:srgbClr val="ECF0F1"/>
                  </a:solidFill>
                  <a:latin typeface="DM Sans"/>
                  <a:ea typeface="DM Sans"/>
                  <a:cs typeface="DM Sans"/>
                  <a:sym typeface="DM Sans"/>
                </a:rPr>
                <a:t>These investments involve low risk and moderate profit.</a:t>
              </a:r>
            </a:p>
            <a:p>
              <a:pPr algn="l">
                <a:lnSpc>
                  <a:spcPts val="5179"/>
                </a:lnSpc>
              </a:pPr>
              <a:r>
                <a:rPr lang="en-US" sz="3699">
                  <a:solidFill>
                    <a:srgbClr val="ECF0F1"/>
                  </a:solidFill>
                  <a:latin typeface="DM Sans"/>
                  <a:ea typeface="DM Sans"/>
                  <a:cs typeface="DM Sans"/>
                  <a:sym typeface="DM Sans"/>
                </a:rPr>
                <a:t>Examples: Fixed Deposits, Treasury Bills, Money Market Funds.</a:t>
              </a:r>
            </a:p>
            <a:p>
              <a:pPr algn="l">
                <a:lnSpc>
                  <a:spcPts val="5179"/>
                </a:lnSpc>
              </a:pPr>
            </a:p>
            <a:p>
              <a:pPr algn="l">
                <a:lnSpc>
                  <a:spcPts val="5179"/>
                </a:lnSpc>
              </a:pPr>
            </a:p>
            <a:p>
              <a:pPr algn="l">
                <a:lnSpc>
                  <a:spcPts val="5179"/>
                </a:lnSpc>
              </a:pPr>
            </a:p>
            <a:p>
              <a:pPr algn="l">
                <a:lnSpc>
                  <a:spcPts val="5179"/>
                </a:lnSpc>
              </a:pPr>
            </a:p>
            <a:p>
              <a:pPr algn="l">
                <a:lnSpc>
                  <a:spcPts val="5179"/>
                </a:lnSpc>
              </a:pPr>
            </a:p>
            <a:p>
              <a:pPr algn="l">
                <a:lnSpc>
                  <a:spcPts val="5179"/>
                </a:lnSpc>
              </a:pPr>
            </a:p>
            <a:p>
              <a:pPr algn="l">
                <a:lnSpc>
                  <a:spcPts val="5179"/>
                </a:lnSpc>
              </a:pPr>
            </a:p>
            <a:p>
              <a:pPr algn="l" marL="0" indent="0" lvl="0">
                <a:lnSpc>
                  <a:spcPts val="517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5400000">
            <a:off x="9346538" y="1454096"/>
            <a:ext cx="10364342" cy="7568751"/>
            <a:chOff x="0" y="0"/>
            <a:chExt cx="1329637" cy="97099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329637" cy="970992"/>
            </a:xfrm>
            <a:custGeom>
              <a:avLst/>
              <a:gdLst/>
              <a:ahLst/>
              <a:cxnLst/>
              <a:rect r="r" b="b" t="t" l="l"/>
              <a:pathLst>
                <a:path h="970992" w="1329637">
                  <a:moveTo>
                    <a:pt x="0" y="0"/>
                  </a:moveTo>
                  <a:lnTo>
                    <a:pt x="1329637" y="0"/>
                  </a:lnTo>
                  <a:lnTo>
                    <a:pt x="1329637" y="970992"/>
                  </a:lnTo>
                  <a:lnTo>
                    <a:pt x="0" y="970992"/>
                  </a:lnTo>
                  <a:close/>
                </a:path>
              </a:pathLst>
            </a:custGeom>
            <a:blipFill>
              <a:blip r:embed="rId2"/>
              <a:stretch>
                <a:fillRect l="-5574" t="0" r="-5574" b="0"/>
              </a:stretch>
            </a:blipFill>
          </p:spPr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4495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10734675" cy="10287000"/>
          </a:xfrm>
          <a:prstGeom prst="rect">
            <a:avLst/>
          </a:prstGeom>
          <a:solidFill>
            <a:srgbClr val="2980B9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146769" y="5732"/>
            <a:ext cx="10255007" cy="11107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434"/>
              </a:lnSpc>
              <a:spcBef>
                <a:spcPct val="0"/>
              </a:spcBef>
            </a:pPr>
            <a:r>
              <a:rPr lang="en-US" sz="7668">
                <a:solidFill>
                  <a:srgbClr val="ECF0F1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Long-Term Investment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17700" y="2547765"/>
            <a:ext cx="6770769" cy="10784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0"/>
              </a:lnSpc>
            </a:pPr>
            <a:r>
              <a:rPr lang="en-US" sz="2900" b="true">
                <a:solidFill>
                  <a:srgbClr val="ECF0F1"/>
                </a:solidFill>
                <a:latin typeface="DM Sans Bold"/>
                <a:ea typeface="DM Sans Bold"/>
                <a:cs typeface="DM Sans Bold"/>
                <a:sym typeface="DM Sans Bold"/>
              </a:rPr>
              <a:t>LONG-TERM INVESTMENTS ARE MADE FOR A LONG PERIOD, USUALLY MORE THAN ONE YEAR.</a:t>
            </a:r>
          </a:p>
          <a:p>
            <a:pPr algn="l">
              <a:lnSpc>
                <a:spcPts val="4060"/>
              </a:lnSpc>
            </a:pPr>
          </a:p>
          <a:p>
            <a:pPr algn="l">
              <a:lnSpc>
                <a:spcPts val="4060"/>
              </a:lnSpc>
            </a:pPr>
            <a:r>
              <a:rPr lang="en-US" sz="2900" b="true">
                <a:solidFill>
                  <a:srgbClr val="ECF0F1"/>
                </a:solidFill>
                <a:latin typeface="DM Sans Bold"/>
                <a:ea typeface="DM Sans Bold"/>
                <a:cs typeface="DM Sans Bold"/>
                <a:sym typeface="DM Sans Bold"/>
              </a:rPr>
              <a:t>THEY HELP IN WEALTH CREATION AND FINANCIAL GROWTH OVER TIME.</a:t>
            </a:r>
          </a:p>
          <a:p>
            <a:pPr algn="l">
              <a:lnSpc>
                <a:spcPts val="4060"/>
              </a:lnSpc>
            </a:pPr>
          </a:p>
          <a:p>
            <a:pPr algn="l">
              <a:lnSpc>
                <a:spcPts val="4060"/>
              </a:lnSpc>
            </a:pPr>
            <a:r>
              <a:rPr lang="en-US" sz="2900" b="true">
                <a:solidFill>
                  <a:srgbClr val="ECF0F1"/>
                </a:solidFill>
                <a:latin typeface="DM Sans Bold"/>
                <a:ea typeface="DM Sans Bold"/>
                <a:cs typeface="DM Sans Bold"/>
                <a:sym typeface="DM Sans Bold"/>
              </a:rPr>
              <a:t>THESE INVESTMENTS INVOLVE HIGHER RISK BUT OFFER GREATER RETURNS IN THE FUTURE.</a:t>
            </a:r>
          </a:p>
          <a:p>
            <a:pPr algn="l">
              <a:lnSpc>
                <a:spcPts val="4060"/>
              </a:lnSpc>
            </a:pPr>
          </a:p>
          <a:p>
            <a:pPr algn="l">
              <a:lnSpc>
                <a:spcPts val="4060"/>
              </a:lnSpc>
            </a:pPr>
          </a:p>
          <a:p>
            <a:pPr algn="l">
              <a:lnSpc>
                <a:spcPts val="4060"/>
              </a:lnSpc>
            </a:pPr>
          </a:p>
          <a:p>
            <a:pPr algn="l">
              <a:lnSpc>
                <a:spcPts val="4060"/>
              </a:lnSpc>
            </a:pPr>
          </a:p>
          <a:p>
            <a:pPr algn="l">
              <a:lnSpc>
                <a:spcPts val="4060"/>
              </a:lnSpc>
            </a:pPr>
          </a:p>
          <a:p>
            <a:pPr algn="l">
              <a:lnSpc>
                <a:spcPts val="4060"/>
              </a:lnSpc>
            </a:pPr>
          </a:p>
          <a:p>
            <a:pPr algn="l">
              <a:lnSpc>
                <a:spcPts val="4060"/>
              </a:lnSpc>
            </a:pPr>
          </a:p>
          <a:p>
            <a:pPr algn="l">
              <a:lnSpc>
                <a:spcPts val="4060"/>
              </a:lnSpc>
            </a:pPr>
          </a:p>
          <a:p>
            <a:pPr algn="l">
              <a:lnSpc>
                <a:spcPts val="4060"/>
              </a:lnSpc>
            </a:pPr>
          </a:p>
          <a:p>
            <a:pPr algn="l">
              <a:lnSpc>
                <a:spcPts val="4060"/>
              </a:lnSpc>
            </a:pPr>
          </a:p>
          <a:p>
            <a:pPr algn="l" marL="0" indent="0" lvl="0">
              <a:lnSpc>
                <a:spcPts val="4060"/>
              </a:lnSpc>
            </a:pPr>
          </a:p>
        </p:txBody>
      </p:sp>
      <p:grpSp>
        <p:nvGrpSpPr>
          <p:cNvPr name="Group 5" id="5"/>
          <p:cNvGrpSpPr/>
          <p:nvPr/>
        </p:nvGrpSpPr>
        <p:grpSpPr>
          <a:xfrm rot="0">
            <a:off x="14685638" y="0"/>
            <a:ext cx="4010025" cy="6267450"/>
            <a:chOff x="0" y="0"/>
            <a:chExt cx="621258" cy="97099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21258" cy="970992"/>
            </a:xfrm>
            <a:custGeom>
              <a:avLst/>
              <a:gdLst/>
              <a:ahLst/>
              <a:cxnLst/>
              <a:rect r="r" b="b" t="t" l="l"/>
              <a:pathLst>
                <a:path h="970992" w="621258">
                  <a:moveTo>
                    <a:pt x="0" y="0"/>
                  </a:moveTo>
                  <a:lnTo>
                    <a:pt x="621258" y="0"/>
                  </a:lnTo>
                  <a:lnTo>
                    <a:pt x="621258" y="970992"/>
                  </a:lnTo>
                  <a:lnTo>
                    <a:pt x="0" y="970992"/>
                  </a:lnTo>
                  <a:close/>
                </a:path>
              </a:pathLst>
            </a:custGeom>
            <a:blipFill>
              <a:blip r:embed="rId2"/>
              <a:stretch>
                <a:fillRect l="0" t="-478" r="0" b="-478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1098494" y="1778627"/>
            <a:ext cx="4010025" cy="6267450"/>
            <a:chOff x="0" y="0"/>
            <a:chExt cx="621258" cy="97099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21258" cy="970992"/>
            </a:xfrm>
            <a:custGeom>
              <a:avLst/>
              <a:gdLst/>
              <a:ahLst/>
              <a:cxnLst/>
              <a:rect r="r" b="b" t="t" l="l"/>
              <a:pathLst>
                <a:path h="970992" w="621258">
                  <a:moveTo>
                    <a:pt x="0" y="0"/>
                  </a:moveTo>
                  <a:lnTo>
                    <a:pt x="621258" y="0"/>
                  </a:lnTo>
                  <a:lnTo>
                    <a:pt x="621258" y="970992"/>
                  </a:lnTo>
                  <a:lnTo>
                    <a:pt x="0" y="970992"/>
                  </a:lnTo>
                  <a:close/>
                </a:path>
              </a:pathLst>
            </a:custGeom>
            <a:blipFill>
              <a:blip r:embed="rId3"/>
              <a:stretch>
                <a:fillRect l="0" t="-478" r="0" b="-478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7088469" y="4019550"/>
            <a:ext cx="4010025" cy="6267450"/>
            <a:chOff x="0" y="0"/>
            <a:chExt cx="621258" cy="97099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21258" cy="970992"/>
            </a:xfrm>
            <a:custGeom>
              <a:avLst/>
              <a:gdLst/>
              <a:ahLst/>
              <a:cxnLst/>
              <a:rect r="r" b="b" t="t" l="l"/>
              <a:pathLst>
                <a:path h="970992" w="621258">
                  <a:moveTo>
                    <a:pt x="0" y="0"/>
                  </a:moveTo>
                  <a:lnTo>
                    <a:pt x="621258" y="0"/>
                  </a:lnTo>
                  <a:lnTo>
                    <a:pt x="621258" y="970992"/>
                  </a:lnTo>
                  <a:lnTo>
                    <a:pt x="0" y="970992"/>
                  </a:lnTo>
                  <a:close/>
                </a:path>
              </a:pathLst>
            </a:custGeom>
            <a:blipFill>
              <a:blip r:embed="rId4"/>
              <a:stretch>
                <a:fillRect l="0" t="-478" r="0" b="-478"/>
              </a:stretch>
            </a:blipFill>
          </p:spPr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C3E5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734675" y="0"/>
            <a:ext cx="7553325" cy="10287000"/>
            <a:chOff x="0" y="0"/>
            <a:chExt cx="1170208" cy="15937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0208" cy="1593725"/>
            </a:xfrm>
            <a:custGeom>
              <a:avLst/>
              <a:gdLst/>
              <a:ahLst/>
              <a:cxnLst/>
              <a:rect r="r" b="b" t="t" l="l"/>
              <a:pathLst>
                <a:path h="1593725" w="1170208">
                  <a:moveTo>
                    <a:pt x="0" y="0"/>
                  </a:moveTo>
                  <a:lnTo>
                    <a:pt x="1170208" y="0"/>
                  </a:lnTo>
                  <a:lnTo>
                    <a:pt x="1170208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0" t="-205" r="0" b="-205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666750" y="666750"/>
            <a:ext cx="8477250" cy="6862541"/>
            <a:chOff x="0" y="0"/>
            <a:chExt cx="11303000" cy="9150055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66675"/>
              <a:ext cx="11303000" cy="30974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961"/>
                </a:lnSpc>
              </a:pPr>
              <a:r>
                <a:rPr lang="en-US" sz="8146">
                  <a:solidFill>
                    <a:srgbClr val="ECF0F1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Cryptocurrencies: Introduction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3570690"/>
              <a:ext cx="11303000" cy="55793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599"/>
                </a:lnSpc>
              </a:pPr>
              <a:r>
                <a:rPr lang="en-US" sz="3999">
                  <a:solidFill>
                    <a:srgbClr val="ECF0F1"/>
                  </a:solidFill>
                  <a:latin typeface="DM Sans"/>
                  <a:ea typeface="DM Sans"/>
                  <a:cs typeface="DM Sans"/>
                  <a:sym typeface="DM Sans"/>
                </a:rPr>
                <a:t>Cryptocurrencies are </a:t>
              </a:r>
              <a:r>
                <a:rPr lang="en-US" b="true" sz="3999">
                  <a:solidFill>
                    <a:srgbClr val="ECF0F1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digital assets</a:t>
              </a:r>
              <a:r>
                <a:rPr lang="en-US" sz="3999">
                  <a:solidFill>
                    <a:srgbClr val="ECF0F1"/>
                  </a:solidFill>
                  <a:latin typeface="DM Sans"/>
                  <a:ea typeface="DM Sans"/>
                  <a:cs typeface="DM Sans"/>
                  <a:sym typeface="DM Sans"/>
                </a:rPr>
                <a:t> that utilize blockchain technology. They offer </a:t>
              </a:r>
              <a:r>
                <a:rPr lang="en-US" b="true" sz="3999">
                  <a:solidFill>
                    <a:srgbClr val="ECF0F1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high risk and potential reward</a:t>
              </a:r>
              <a:r>
                <a:rPr lang="en-US" sz="3999">
                  <a:solidFill>
                    <a:srgbClr val="ECF0F1"/>
                  </a:solidFill>
                  <a:latin typeface="DM Sans"/>
                  <a:ea typeface="DM Sans"/>
                  <a:cs typeface="DM Sans"/>
                  <a:sym typeface="DM Sans"/>
                </a:rPr>
                <a:t>, making them an emerging asset class in modern investment portfolios.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4495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10734675" cy="10287000"/>
          </a:xfrm>
          <a:prstGeom prst="rect">
            <a:avLst/>
          </a:prstGeom>
          <a:solidFill>
            <a:srgbClr val="2980B9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666750" y="714375"/>
            <a:ext cx="9763125" cy="15656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084"/>
              </a:lnSpc>
              <a:spcBef>
                <a:spcPct val="0"/>
              </a:spcBef>
            </a:pPr>
            <a:r>
              <a:rPr lang="en-US" sz="5531">
                <a:solidFill>
                  <a:srgbClr val="ECF0F1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Alternative Investments: Exchange-Traded Funds (ETFs)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666750" y="4248150"/>
            <a:ext cx="4010025" cy="831747"/>
            <a:chOff x="0" y="0"/>
            <a:chExt cx="5346700" cy="1108995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637190"/>
              <a:ext cx="5346700" cy="4718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</a:pPr>
              <a:r>
                <a:rPr lang="en-US" sz="2100">
                  <a:solidFill>
                    <a:srgbClr val="ECF0F1"/>
                  </a:solidFill>
                  <a:latin typeface="DM Sans"/>
                  <a:ea typeface="DM Sans"/>
                  <a:cs typeface="DM Sans"/>
                  <a:sym typeface="DM Sans"/>
                </a:rPr>
                <a:t>Stock trends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-47625"/>
              <a:ext cx="5346700" cy="536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12"/>
                </a:lnSpc>
              </a:pPr>
              <a:r>
                <a:rPr lang="en-US" b="true" sz="2437">
                  <a:solidFill>
                    <a:srgbClr val="ECF0F1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MARKET OVERVIEW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666750" y="6049448"/>
            <a:ext cx="4010025" cy="1260372"/>
            <a:chOff x="0" y="0"/>
            <a:chExt cx="5346700" cy="1680495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1208690"/>
              <a:ext cx="5346700" cy="4718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</a:pPr>
              <a:r>
                <a:rPr lang="en-US" sz="2100">
                  <a:solidFill>
                    <a:srgbClr val="ECF0F1"/>
                  </a:solidFill>
                  <a:latin typeface="DM Sans"/>
                  <a:ea typeface="DM Sans"/>
                  <a:cs typeface="DM Sans"/>
                  <a:sym typeface="DM Sans"/>
                </a:rPr>
                <a:t>Investment options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-47625"/>
              <a:ext cx="5346700" cy="1108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12"/>
                </a:lnSpc>
              </a:pPr>
              <a:r>
                <a:rPr lang="en-US" b="true" sz="2437">
                  <a:solidFill>
                    <a:srgbClr val="ECF0F1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PORTFOLIO DIVERSIFICATION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666750" y="7829550"/>
            <a:ext cx="4010025" cy="831747"/>
            <a:chOff x="0" y="0"/>
            <a:chExt cx="5346700" cy="1108995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637190"/>
              <a:ext cx="5346700" cy="4718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</a:pPr>
              <a:r>
                <a:rPr lang="en-US" sz="2100">
                  <a:solidFill>
                    <a:srgbClr val="ECF0F1"/>
                  </a:solidFill>
                  <a:latin typeface="DM Sans"/>
                  <a:ea typeface="DM Sans"/>
                  <a:cs typeface="DM Sans"/>
                  <a:sym typeface="DM Sans"/>
                </a:rPr>
                <a:t>Market insights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-47625"/>
              <a:ext cx="5346700" cy="536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12"/>
                </a:lnSpc>
              </a:pPr>
              <a:r>
                <a:rPr lang="en-US" b="true" sz="2437">
                  <a:solidFill>
                    <a:srgbClr val="ECF0F1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PERFORMANCE ANALYSIS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3611225" y="3352800"/>
            <a:ext cx="4010025" cy="6267450"/>
            <a:chOff x="0" y="0"/>
            <a:chExt cx="621258" cy="97099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21258" cy="970992"/>
            </a:xfrm>
            <a:custGeom>
              <a:avLst/>
              <a:gdLst/>
              <a:ahLst/>
              <a:cxnLst/>
              <a:rect r="r" b="b" t="t" l="l"/>
              <a:pathLst>
                <a:path h="970992" w="621258">
                  <a:moveTo>
                    <a:pt x="0" y="0"/>
                  </a:moveTo>
                  <a:lnTo>
                    <a:pt x="621258" y="0"/>
                  </a:lnTo>
                  <a:lnTo>
                    <a:pt x="621258" y="970992"/>
                  </a:lnTo>
                  <a:lnTo>
                    <a:pt x="0" y="970992"/>
                  </a:lnTo>
                  <a:close/>
                </a:path>
              </a:pathLst>
            </a:custGeom>
            <a:blipFill>
              <a:blip r:embed="rId2"/>
              <a:stretch>
                <a:fillRect l="0" t="-478" r="0" b="-478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9296400" y="3352800"/>
            <a:ext cx="4010025" cy="6267450"/>
            <a:chOff x="0" y="0"/>
            <a:chExt cx="621258" cy="97099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21258" cy="970992"/>
            </a:xfrm>
            <a:custGeom>
              <a:avLst/>
              <a:gdLst/>
              <a:ahLst/>
              <a:cxnLst/>
              <a:rect r="r" b="b" t="t" l="l"/>
              <a:pathLst>
                <a:path h="970992" w="621258">
                  <a:moveTo>
                    <a:pt x="0" y="0"/>
                  </a:moveTo>
                  <a:lnTo>
                    <a:pt x="621258" y="0"/>
                  </a:lnTo>
                  <a:lnTo>
                    <a:pt x="621258" y="970992"/>
                  </a:lnTo>
                  <a:lnTo>
                    <a:pt x="0" y="970992"/>
                  </a:lnTo>
                  <a:close/>
                </a:path>
              </a:pathLst>
            </a:custGeom>
            <a:blipFill>
              <a:blip r:embed="rId3"/>
              <a:stretch>
                <a:fillRect l="0" t="-478" r="0" b="-478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4981575" y="3352800"/>
            <a:ext cx="4010025" cy="6267450"/>
            <a:chOff x="0" y="0"/>
            <a:chExt cx="621258" cy="970992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21258" cy="970992"/>
            </a:xfrm>
            <a:custGeom>
              <a:avLst/>
              <a:gdLst/>
              <a:ahLst/>
              <a:cxnLst/>
              <a:rect r="r" b="b" t="t" l="l"/>
              <a:pathLst>
                <a:path h="970992" w="621258">
                  <a:moveTo>
                    <a:pt x="0" y="0"/>
                  </a:moveTo>
                  <a:lnTo>
                    <a:pt x="621258" y="0"/>
                  </a:lnTo>
                  <a:lnTo>
                    <a:pt x="621258" y="970992"/>
                  </a:lnTo>
                  <a:lnTo>
                    <a:pt x="0" y="970992"/>
                  </a:lnTo>
                  <a:close/>
                </a:path>
              </a:pathLst>
            </a:custGeom>
            <a:blipFill>
              <a:blip r:embed="rId4"/>
              <a:stretch>
                <a:fillRect l="0" t="-478" r="0" b="-478"/>
              </a:stretch>
            </a:blipFill>
          </p:spPr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C3E5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734675" y="0"/>
            <a:ext cx="7553325" cy="10287000"/>
            <a:chOff x="0" y="0"/>
            <a:chExt cx="1170208" cy="15937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0208" cy="1593725"/>
            </a:xfrm>
            <a:custGeom>
              <a:avLst/>
              <a:gdLst/>
              <a:ahLst/>
              <a:cxnLst/>
              <a:rect r="r" b="b" t="t" l="l"/>
              <a:pathLst>
                <a:path h="1593725" w="1170208">
                  <a:moveTo>
                    <a:pt x="0" y="0"/>
                  </a:moveTo>
                  <a:lnTo>
                    <a:pt x="1170208" y="0"/>
                  </a:lnTo>
                  <a:lnTo>
                    <a:pt x="1170208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0" t="-205" r="0" b="-205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666750" y="666750"/>
            <a:ext cx="8324850" cy="6925381"/>
            <a:chOff x="0" y="0"/>
            <a:chExt cx="11099800" cy="9233842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66675"/>
              <a:ext cx="11099800" cy="30405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800"/>
                </a:lnSpc>
              </a:pPr>
              <a:r>
                <a:rPr lang="en-US" sz="8000">
                  <a:solidFill>
                    <a:srgbClr val="ECF0F1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Factors to Consider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3495603"/>
              <a:ext cx="11099800" cy="57382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740"/>
                </a:lnSpc>
              </a:pPr>
              <a:r>
                <a:rPr lang="en-US" sz="4100">
                  <a:solidFill>
                    <a:srgbClr val="ECF0F1"/>
                  </a:solidFill>
                  <a:latin typeface="DM Sans"/>
                  <a:ea typeface="DM Sans"/>
                  <a:cs typeface="DM Sans"/>
                  <a:sym typeface="DM Sans"/>
                </a:rPr>
                <a:t>Understanding </a:t>
              </a:r>
              <a:r>
                <a:rPr lang="en-US" b="true" sz="4100">
                  <a:solidFill>
                    <a:srgbClr val="ECF0F1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risk tolerance</a:t>
              </a:r>
              <a:r>
                <a:rPr lang="en-US" sz="4100">
                  <a:solidFill>
                    <a:srgbClr val="ECF0F1"/>
                  </a:solidFill>
                  <a:latin typeface="DM Sans"/>
                  <a:ea typeface="DM Sans"/>
                  <a:cs typeface="DM Sans"/>
                  <a:sym typeface="DM Sans"/>
                </a:rPr>
                <a:t> and investment goals is essential for successful investing. By assessing these factors, you can create a more effective strategy tailored to your financial objectives.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0C9A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558764"/>
            <a:ext cx="18785932" cy="6699536"/>
          </a:xfrm>
          <a:custGeom>
            <a:avLst/>
            <a:gdLst/>
            <a:ahLst/>
            <a:cxnLst/>
            <a:rect r="r" b="b" t="t" l="l"/>
            <a:pathLst>
              <a:path h="6699536" w="18785932">
                <a:moveTo>
                  <a:pt x="0" y="0"/>
                </a:moveTo>
                <a:lnTo>
                  <a:pt x="18785932" y="0"/>
                </a:lnTo>
                <a:lnTo>
                  <a:pt x="18785932" y="6699536"/>
                </a:lnTo>
                <a:lnTo>
                  <a:pt x="0" y="66995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32" t="0" r="-1226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4495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734675" y="0"/>
            <a:ext cx="7553325" cy="10287000"/>
            <a:chOff x="0" y="0"/>
            <a:chExt cx="1170208" cy="15937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0208" cy="1593725"/>
            </a:xfrm>
            <a:custGeom>
              <a:avLst/>
              <a:gdLst/>
              <a:ahLst/>
              <a:cxnLst/>
              <a:rect r="r" b="b" t="t" l="l"/>
              <a:pathLst>
                <a:path h="1593725" w="1170208">
                  <a:moveTo>
                    <a:pt x="0" y="0"/>
                  </a:moveTo>
                  <a:lnTo>
                    <a:pt x="1170208" y="0"/>
                  </a:lnTo>
                  <a:lnTo>
                    <a:pt x="1170208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0" t="-205" r="0" b="-205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666750" y="666750"/>
            <a:ext cx="8324850" cy="7037079"/>
            <a:chOff x="0" y="0"/>
            <a:chExt cx="11099800" cy="9382772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66675"/>
              <a:ext cx="11099800" cy="30405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800"/>
                </a:lnSpc>
              </a:pPr>
              <a:r>
                <a:rPr lang="en-US" sz="8000">
                  <a:solidFill>
                    <a:srgbClr val="ECF0F1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What is Investment?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3505128"/>
              <a:ext cx="11099800" cy="58776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880"/>
                </a:lnSpc>
              </a:pPr>
              <a:r>
                <a:rPr lang="en-US" sz="4200">
                  <a:solidFill>
                    <a:srgbClr val="ECF0F1"/>
                  </a:solidFill>
                  <a:latin typeface="DM Sans"/>
                  <a:ea typeface="DM Sans"/>
                  <a:cs typeface="DM Sans"/>
                  <a:sym typeface="DM Sans"/>
                </a:rPr>
                <a:t>Investment involves committing money or resources to generate future benefits. Understanding investment is crucial for wealth growth, income generation, and capital preservation.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C3E5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734675" y="0"/>
            <a:ext cx="7553325" cy="10287000"/>
            <a:chOff x="0" y="0"/>
            <a:chExt cx="1170208" cy="15937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0208" cy="1593725"/>
            </a:xfrm>
            <a:custGeom>
              <a:avLst/>
              <a:gdLst/>
              <a:ahLst/>
              <a:cxnLst/>
              <a:rect r="r" b="b" t="t" l="l"/>
              <a:pathLst>
                <a:path h="1593725" w="1170208">
                  <a:moveTo>
                    <a:pt x="0" y="0"/>
                  </a:moveTo>
                  <a:lnTo>
                    <a:pt x="1170208" y="0"/>
                  </a:lnTo>
                  <a:lnTo>
                    <a:pt x="1170208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0" t="-205" r="0" b="-205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666750" y="666750"/>
            <a:ext cx="8324850" cy="9574728"/>
            <a:chOff x="0" y="0"/>
            <a:chExt cx="11099800" cy="12766304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66675"/>
              <a:ext cx="11099800" cy="30405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800"/>
                </a:lnSpc>
              </a:pPr>
              <a:r>
                <a:rPr lang="en-US" sz="8000">
                  <a:solidFill>
                    <a:srgbClr val="ECF0F1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Investment Objectives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3514653"/>
              <a:ext cx="11099800" cy="92516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620"/>
                </a:lnSpc>
              </a:pPr>
              <a:r>
                <a:rPr lang="en-US" sz="3300">
                  <a:solidFill>
                    <a:srgbClr val="ECF0F1"/>
                  </a:solidFill>
                  <a:latin typeface="DM Sans"/>
                  <a:ea typeface="DM Sans"/>
                  <a:cs typeface="DM Sans"/>
                  <a:sym typeface="DM Sans"/>
                </a:rPr>
                <a:t>Understanding investment objectives is crucial for making informed decisions. Key considerations include risk tolerance, time horizon, and financial goals, which shape overall investment strategies.</a:t>
              </a:r>
            </a:p>
            <a:p>
              <a:pPr algn="l" marL="0" indent="0" lvl="0">
                <a:lnSpc>
                  <a:spcPts val="4620"/>
                </a:lnSpc>
              </a:pPr>
            </a:p>
            <a:p>
              <a:pPr algn="l" marL="0" indent="0" lvl="0">
                <a:lnSpc>
                  <a:spcPts val="4620"/>
                </a:lnSpc>
              </a:pPr>
              <a:r>
                <a:rPr lang="en-US" sz="3300">
                  <a:solidFill>
                    <a:srgbClr val="ECF0F1"/>
                  </a:solidFill>
                  <a:latin typeface="DM Sans"/>
                  <a:ea typeface="DM Sans"/>
                  <a:cs typeface="DM Sans"/>
                  <a:sym typeface="DM Sans"/>
                </a:rPr>
                <a:t>• Safety of capital </a:t>
              </a:r>
            </a:p>
            <a:p>
              <a:pPr algn="l" marL="0" indent="0" lvl="0">
                <a:lnSpc>
                  <a:spcPts val="4620"/>
                </a:lnSpc>
              </a:pPr>
              <a:r>
                <a:rPr lang="en-US" sz="3300">
                  <a:solidFill>
                    <a:srgbClr val="ECF0F1"/>
                  </a:solidFill>
                  <a:latin typeface="DM Sans"/>
                  <a:ea typeface="DM Sans"/>
                  <a:cs typeface="DM Sans"/>
                  <a:sym typeface="DM Sans"/>
                </a:rPr>
                <a:t>• Regular income </a:t>
              </a:r>
            </a:p>
            <a:p>
              <a:pPr algn="l" marL="0" indent="0" lvl="0">
                <a:lnSpc>
                  <a:spcPts val="4620"/>
                </a:lnSpc>
              </a:pPr>
              <a:r>
                <a:rPr lang="en-US" sz="3300">
                  <a:solidFill>
                    <a:srgbClr val="ECF0F1"/>
                  </a:solidFill>
                  <a:latin typeface="DM Sans"/>
                  <a:ea typeface="DM Sans"/>
                  <a:cs typeface="DM Sans"/>
                  <a:sym typeface="DM Sans"/>
                </a:rPr>
                <a:t>• Capital Formation </a:t>
              </a:r>
            </a:p>
            <a:p>
              <a:pPr algn="l" marL="0" indent="0" lvl="0">
                <a:lnSpc>
                  <a:spcPts val="4620"/>
                </a:lnSpc>
              </a:pPr>
              <a:r>
                <a:rPr lang="en-US" sz="3300">
                  <a:solidFill>
                    <a:srgbClr val="ECF0F1"/>
                  </a:solidFill>
                  <a:latin typeface="DM Sans"/>
                  <a:ea typeface="DM Sans"/>
                  <a:cs typeface="DM Sans"/>
                  <a:sym typeface="DM Sans"/>
                </a:rPr>
                <a:t>• weath creation </a:t>
              </a:r>
            </a:p>
            <a:p>
              <a:pPr algn="l" marL="0" indent="0" lvl="0">
                <a:lnSpc>
                  <a:spcPts val="4620"/>
                </a:lnSpc>
              </a:pPr>
              <a:r>
                <a:rPr lang="en-US" sz="3300">
                  <a:solidFill>
                    <a:srgbClr val="ECF0F1"/>
                  </a:solidFill>
                  <a:latin typeface="DM Sans"/>
                  <a:ea typeface="DM Sans"/>
                  <a:cs typeface="DM Sans"/>
                  <a:sym typeface="DM Sans"/>
                </a:rPr>
                <a:t>• Retirement security </a:t>
              </a:r>
            </a:p>
            <a:p>
              <a:pPr algn="l" marL="0" indent="0" lvl="0">
                <a:lnSpc>
                  <a:spcPts val="4620"/>
                </a:lnSpc>
              </a:pP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4495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734675" y="0"/>
            <a:ext cx="7553325" cy="10287000"/>
            <a:chOff x="0" y="0"/>
            <a:chExt cx="1170208" cy="15937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0208" cy="1593725"/>
            </a:xfrm>
            <a:custGeom>
              <a:avLst/>
              <a:gdLst/>
              <a:ahLst/>
              <a:cxnLst/>
              <a:rect r="r" b="b" t="t" l="l"/>
              <a:pathLst>
                <a:path h="1593725" w="1170208">
                  <a:moveTo>
                    <a:pt x="0" y="0"/>
                  </a:moveTo>
                  <a:lnTo>
                    <a:pt x="1170208" y="0"/>
                  </a:lnTo>
                  <a:lnTo>
                    <a:pt x="1170208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0" t="-205" r="0" b="-205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350173" y="1081954"/>
            <a:ext cx="9440426" cy="5784578"/>
            <a:chOff x="0" y="0"/>
            <a:chExt cx="12587235" cy="7712771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38100"/>
              <a:ext cx="12587235" cy="70762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940"/>
                </a:lnSpc>
              </a:pPr>
              <a:r>
                <a:rPr lang="en-US" sz="5400">
                  <a:solidFill>
                    <a:srgbClr val="ECF0F1"/>
                  </a:solidFill>
                  <a:latin typeface="Georgia Pro"/>
                  <a:ea typeface="Georgia Pro"/>
                  <a:cs typeface="Georgia Pro"/>
                  <a:sym typeface="Georgia Pro"/>
                </a:rPr>
                <a:t>Importance Of Investment</a:t>
              </a:r>
            </a:p>
            <a:p>
              <a:pPr algn="l">
                <a:lnSpc>
                  <a:spcPts val="5940"/>
                </a:lnSpc>
              </a:pPr>
            </a:p>
            <a:p>
              <a:pPr algn="l">
                <a:lnSpc>
                  <a:spcPts val="5940"/>
                </a:lnSpc>
              </a:pPr>
              <a:r>
                <a:rPr lang="en-US" sz="5400">
                  <a:solidFill>
                    <a:srgbClr val="ECF0F1"/>
                  </a:solidFill>
                  <a:latin typeface="Georgia Pro"/>
                  <a:ea typeface="Georgia Pro"/>
                  <a:cs typeface="Georgia Pro"/>
                  <a:sym typeface="Georgia Pro"/>
                </a:rPr>
                <a:t>•Provides financial security</a:t>
              </a:r>
            </a:p>
            <a:p>
              <a:pPr algn="l">
                <a:lnSpc>
                  <a:spcPts val="5940"/>
                </a:lnSpc>
              </a:pPr>
              <a:r>
                <a:rPr lang="en-US" sz="5400">
                  <a:solidFill>
                    <a:srgbClr val="ECF0F1"/>
                  </a:solidFill>
                  <a:latin typeface="Georgia Pro"/>
                  <a:ea typeface="Georgia Pro"/>
                  <a:cs typeface="Georgia Pro"/>
                  <a:sym typeface="Georgia Pro"/>
                </a:rPr>
                <a:t>•Helps in future planning</a:t>
              </a:r>
            </a:p>
            <a:p>
              <a:pPr algn="l">
                <a:lnSpc>
                  <a:spcPts val="5940"/>
                </a:lnSpc>
              </a:pPr>
              <a:r>
                <a:rPr lang="en-US" sz="5400">
                  <a:solidFill>
                    <a:srgbClr val="ECF0F1"/>
                  </a:solidFill>
                  <a:latin typeface="Georgia Pro"/>
                  <a:ea typeface="Georgia Pro"/>
                  <a:cs typeface="Georgia Pro"/>
                  <a:sym typeface="Georgia Pro"/>
                </a:rPr>
                <a:t>•Fights inflation</a:t>
              </a:r>
            </a:p>
            <a:p>
              <a:pPr algn="l">
                <a:lnSpc>
                  <a:spcPts val="5940"/>
                </a:lnSpc>
              </a:pPr>
              <a:r>
                <a:rPr lang="en-US" sz="5400">
                  <a:solidFill>
                    <a:srgbClr val="ECF0F1"/>
                  </a:solidFill>
                  <a:latin typeface="Georgia Pro"/>
                  <a:ea typeface="Georgia Pro"/>
                  <a:cs typeface="Georgia Pro"/>
                  <a:sym typeface="Georgia Pro"/>
                </a:rPr>
                <a:t>•Generates additional income</a:t>
              </a:r>
            </a:p>
            <a:p>
              <a:pPr algn="l" marL="0" indent="0" lvl="0">
                <a:lnSpc>
                  <a:spcPts val="5940"/>
                </a:lnSpc>
              </a:pPr>
              <a:r>
                <a:rPr lang="en-US" sz="5400">
                  <a:solidFill>
                    <a:srgbClr val="ECF0F1"/>
                  </a:solidFill>
                  <a:latin typeface="Georgia Pro"/>
                  <a:ea typeface="Georgia Pro"/>
                  <a:cs typeface="Georgia Pro"/>
                  <a:sym typeface="Georgia Pro"/>
                </a:rPr>
                <a:t>•Builds wealth 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7564319"/>
              <a:ext cx="12587235" cy="1484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13"/>
                </a:lnSpc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C3E5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734675" y="0"/>
            <a:ext cx="7553325" cy="10287000"/>
            <a:chOff x="0" y="0"/>
            <a:chExt cx="1170208" cy="15937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0208" cy="1593725"/>
            </a:xfrm>
            <a:custGeom>
              <a:avLst/>
              <a:gdLst/>
              <a:ahLst/>
              <a:cxnLst/>
              <a:rect r="r" b="b" t="t" l="l"/>
              <a:pathLst>
                <a:path h="1593725" w="1170208">
                  <a:moveTo>
                    <a:pt x="0" y="0"/>
                  </a:moveTo>
                  <a:lnTo>
                    <a:pt x="1170208" y="0"/>
                  </a:lnTo>
                  <a:lnTo>
                    <a:pt x="1170208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0" t="-205" r="0" b="-205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666750" y="666750"/>
            <a:ext cx="9184454" cy="6560136"/>
            <a:chOff x="0" y="0"/>
            <a:chExt cx="12245939" cy="8746848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57150"/>
              <a:ext cx="12245939" cy="13982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7919"/>
                </a:lnSpc>
              </a:pPr>
              <a:r>
                <a:rPr lang="en-US" sz="7199">
                  <a:solidFill>
                    <a:srgbClr val="ECF0F1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Investment vs. Saving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892702"/>
              <a:ext cx="12245939" cy="68541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859"/>
                </a:lnSpc>
              </a:pPr>
              <a:r>
                <a:rPr lang="en-US" sz="4899">
                  <a:solidFill>
                    <a:srgbClr val="ECF0F1"/>
                  </a:solidFill>
                  <a:latin typeface="DM Sans"/>
                  <a:ea typeface="DM Sans"/>
                  <a:cs typeface="DM Sans"/>
                  <a:sym typeface="DM Sans"/>
                </a:rPr>
                <a:t>Understanding the </a:t>
              </a:r>
              <a:r>
                <a:rPr lang="en-US" b="true" sz="4899">
                  <a:solidFill>
                    <a:srgbClr val="ECF0F1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key differences</a:t>
              </a:r>
              <a:r>
                <a:rPr lang="en-US" sz="4899">
                  <a:solidFill>
                    <a:srgbClr val="ECF0F1"/>
                  </a:solidFill>
                  <a:latin typeface="DM Sans"/>
                  <a:ea typeface="DM Sans"/>
                  <a:cs typeface="DM Sans"/>
                  <a:sym typeface="DM Sans"/>
                </a:rPr>
                <a:t> between investment and saving is crucial for effective financial planning and achieving long-term financial goals.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4495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734675" y="0"/>
            <a:ext cx="7553325" cy="10287000"/>
            <a:chOff x="0" y="0"/>
            <a:chExt cx="1170208" cy="15937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0208" cy="1593725"/>
            </a:xfrm>
            <a:custGeom>
              <a:avLst/>
              <a:gdLst/>
              <a:ahLst/>
              <a:cxnLst/>
              <a:rect r="r" b="b" t="t" l="l"/>
              <a:pathLst>
                <a:path h="1593725" w="1170208">
                  <a:moveTo>
                    <a:pt x="0" y="0"/>
                  </a:moveTo>
                  <a:lnTo>
                    <a:pt x="1170208" y="0"/>
                  </a:lnTo>
                  <a:lnTo>
                    <a:pt x="1170208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0" t="-205" r="0" b="-205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666750" y="666750"/>
            <a:ext cx="8324850" cy="4662695"/>
            <a:chOff x="0" y="0"/>
            <a:chExt cx="11099800" cy="6216927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57150"/>
              <a:ext cx="11099800" cy="14253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029"/>
                </a:lnSpc>
              </a:pPr>
              <a:r>
                <a:rPr lang="en-US" sz="7299">
                  <a:solidFill>
                    <a:srgbClr val="ECF0F1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Types Of Investment 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870831"/>
              <a:ext cx="11099800" cy="43460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580"/>
                </a:lnSpc>
              </a:pPr>
              <a:r>
                <a:rPr lang="en-US" sz="4700">
                  <a:solidFill>
                    <a:srgbClr val="ECF0F1"/>
                  </a:solidFill>
                  <a:latin typeface="DM Sans"/>
                  <a:ea typeface="DM Sans"/>
                  <a:cs typeface="DM Sans"/>
                  <a:sym typeface="DM Sans"/>
                </a:rPr>
                <a:t>Investments are generally divided into:</a:t>
              </a:r>
            </a:p>
            <a:p>
              <a:pPr algn="l">
                <a:lnSpc>
                  <a:spcPts val="6580"/>
                </a:lnSpc>
              </a:pPr>
              <a:r>
                <a:rPr lang="en-US" sz="4700">
                  <a:solidFill>
                    <a:srgbClr val="ECF0F1"/>
                  </a:solidFill>
                  <a:latin typeface="DM Sans"/>
                  <a:ea typeface="DM Sans"/>
                  <a:cs typeface="DM Sans"/>
                  <a:sym typeface="DM Sans"/>
                </a:rPr>
                <a:t>1. Financial Investments</a:t>
              </a:r>
            </a:p>
            <a:p>
              <a:pPr algn="l" marL="0" indent="0" lvl="0">
                <a:lnSpc>
                  <a:spcPts val="6580"/>
                </a:lnSpc>
              </a:pPr>
              <a:r>
                <a:rPr lang="en-US" sz="4700">
                  <a:solidFill>
                    <a:srgbClr val="ECF0F1"/>
                  </a:solidFill>
                  <a:latin typeface="DM Sans"/>
                  <a:ea typeface="DM Sans"/>
                  <a:cs typeface="DM Sans"/>
                  <a:sym typeface="DM Sans"/>
                </a:rPr>
                <a:t>2. Real Investments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C3E5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734675" y="0"/>
            <a:ext cx="7553325" cy="10287000"/>
            <a:chOff x="0" y="0"/>
            <a:chExt cx="1170208" cy="15937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0208" cy="1593725"/>
            </a:xfrm>
            <a:custGeom>
              <a:avLst/>
              <a:gdLst/>
              <a:ahLst/>
              <a:cxnLst/>
              <a:rect r="r" b="b" t="t" l="l"/>
              <a:pathLst>
                <a:path h="1593725" w="1170208">
                  <a:moveTo>
                    <a:pt x="0" y="0"/>
                  </a:moveTo>
                  <a:lnTo>
                    <a:pt x="1170208" y="0"/>
                  </a:lnTo>
                  <a:lnTo>
                    <a:pt x="1170208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0" t="-205" r="0" b="-205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556252" y="429898"/>
            <a:ext cx="8100112" cy="9427203"/>
            <a:chOff x="0" y="0"/>
            <a:chExt cx="10800149" cy="12569604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57150"/>
              <a:ext cx="10800149" cy="13185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7492"/>
                </a:lnSpc>
              </a:pPr>
              <a:r>
                <a:rPr lang="en-US" sz="6811">
                  <a:solidFill>
                    <a:srgbClr val="ECF0F1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Financial Investment 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751283"/>
              <a:ext cx="10800149" cy="108183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857"/>
                </a:lnSpc>
              </a:pPr>
            </a:p>
            <a:p>
              <a:pPr algn="l">
                <a:lnSpc>
                  <a:spcPts val="5857"/>
                </a:lnSpc>
              </a:pPr>
            </a:p>
            <a:p>
              <a:pPr algn="l">
                <a:lnSpc>
                  <a:spcPts val="5857"/>
                </a:lnSpc>
              </a:pPr>
              <a:r>
                <a:rPr lang="en-US" sz="4183">
                  <a:solidFill>
                    <a:srgbClr val="ECF0F1"/>
                  </a:solidFill>
                  <a:latin typeface="DM Sans"/>
                  <a:ea typeface="DM Sans"/>
                  <a:cs typeface="DM Sans"/>
                  <a:sym typeface="DM Sans"/>
                </a:rPr>
                <a:t>These are investments in financial assets such as:</a:t>
              </a:r>
            </a:p>
            <a:p>
              <a:pPr algn="l">
                <a:lnSpc>
                  <a:spcPts val="5857"/>
                </a:lnSpc>
              </a:pPr>
            </a:p>
            <a:p>
              <a:pPr algn="l">
                <a:lnSpc>
                  <a:spcPts val="5857"/>
                </a:lnSpc>
              </a:pPr>
              <a:r>
                <a:rPr lang="en-US" sz="4183">
                  <a:solidFill>
                    <a:srgbClr val="ECF0F1"/>
                  </a:solidFill>
                  <a:latin typeface="DM Sans"/>
                  <a:ea typeface="DM Sans"/>
                  <a:cs typeface="DM Sans"/>
                  <a:sym typeface="DM Sans"/>
                </a:rPr>
                <a:t>•Shares</a:t>
              </a:r>
            </a:p>
            <a:p>
              <a:pPr algn="l">
                <a:lnSpc>
                  <a:spcPts val="5857"/>
                </a:lnSpc>
              </a:pPr>
              <a:r>
                <a:rPr lang="en-US" sz="4183">
                  <a:solidFill>
                    <a:srgbClr val="ECF0F1"/>
                  </a:solidFill>
                  <a:latin typeface="DM Sans"/>
                  <a:ea typeface="DM Sans"/>
                  <a:cs typeface="DM Sans"/>
                  <a:sym typeface="DM Sans"/>
                </a:rPr>
                <a:t>•Bonds</a:t>
              </a:r>
            </a:p>
            <a:p>
              <a:pPr algn="l">
                <a:lnSpc>
                  <a:spcPts val="5857"/>
                </a:lnSpc>
              </a:pPr>
              <a:r>
                <a:rPr lang="en-US" sz="4183">
                  <a:solidFill>
                    <a:srgbClr val="ECF0F1"/>
                  </a:solidFill>
                  <a:latin typeface="DM Sans"/>
                  <a:ea typeface="DM Sans"/>
                  <a:cs typeface="DM Sans"/>
                  <a:sym typeface="DM Sans"/>
                </a:rPr>
                <a:t>•Mutual Funds</a:t>
              </a:r>
            </a:p>
            <a:p>
              <a:pPr algn="l">
                <a:lnSpc>
                  <a:spcPts val="5857"/>
                </a:lnSpc>
              </a:pPr>
              <a:r>
                <a:rPr lang="en-US" sz="4183">
                  <a:solidFill>
                    <a:srgbClr val="ECF0F1"/>
                  </a:solidFill>
                  <a:latin typeface="DM Sans"/>
                  <a:ea typeface="DM Sans"/>
                  <a:cs typeface="DM Sans"/>
                  <a:sym typeface="DM Sans"/>
                </a:rPr>
                <a:t>•Fixed Deposits</a:t>
              </a:r>
            </a:p>
            <a:p>
              <a:pPr algn="l">
                <a:lnSpc>
                  <a:spcPts val="5857"/>
                </a:lnSpc>
              </a:pPr>
            </a:p>
            <a:p>
              <a:pPr algn="l" marL="0" indent="0" lvl="0">
                <a:lnSpc>
                  <a:spcPts val="5857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887075" y="152400"/>
            <a:ext cx="7553325" cy="10287000"/>
            <a:chOff x="0" y="0"/>
            <a:chExt cx="1170208" cy="159372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70208" cy="1593725"/>
            </a:xfrm>
            <a:custGeom>
              <a:avLst/>
              <a:gdLst/>
              <a:ahLst/>
              <a:cxnLst/>
              <a:rect r="r" b="b" t="t" l="l"/>
              <a:pathLst>
                <a:path h="1593725" w="1170208">
                  <a:moveTo>
                    <a:pt x="0" y="0"/>
                  </a:moveTo>
                  <a:lnTo>
                    <a:pt x="1170208" y="0"/>
                  </a:lnTo>
                  <a:lnTo>
                    <a:pt x="1170208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0" t="-205" r="0" b="-205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4495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10734675" cy="10287000"/>
          </a:xfrm>
          <a:prstGeom prst="rect">
            <a:avLst/>
          </a:prstGeom>
          <a:solidFill>
            <a:srgbClr val="ECF0F1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0" y="694462"/>
            <a:ext cx="11908757" cy="13975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734"/>
              </a:lnSpc>
              <a:spcBef>
                <a:spcPct val="0"/>
              </a:spcBef>
            </a:pPr>
            <a:r>
              <a:rPr lang="en-US" sz="9758">
                <a:solidFill>
                  <a:srgbClr val="00000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Real  Investment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54000" y="2689001"/>
            <a:ext cx="8180808" cy="91270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91"/>
              </a:lnSpc>
            </a:pPr>
            <a:r>
              <a:rPr lang="en-US" sz="4708" b="true">
                <a:solidFill>
                  <a:srgbClr val="2980B9"/>
                </a:solidFill>
                <a:latin typeface="DM Sans Bold"/>
                <a:ea typeface="DM Sans Bold"/>
                <a:cs typeface="DM Sans Bold"/>
                <a:sym typeface="DM Sans Bold"/>
              </a:rPr>
              <a:t>INVESTMENTS IN PHYSICAL OR TANGIBLE ASSETS LIKE:</a:t>
            </a:r>
          </a:p>
          <a:p>
            <a:pPr algn="l">
              <a:lnSpc>
                <a:spcPts val="6591"/>
              </a:lnSpc>
            </a:pPr>
            <a:r>
              <a:rPr lang="en-US" sz="4708" b="true">
                <a:solidFill>
                  <a:srgbClr val="2980B9"/>
                </a:solidFill>
                <a:latin typeface="DM Sans Bold"/>
                <a:ea typeface="DM Sans Bold"/>
                <a:cs typeface="DM Sans Bold"/>
                <a:sym typeface="DM Sans Bold"/>
              </a:rPr>
              <a:t>•LAND</a:t>
            </a:r>
          </a:p>
          <a:p>
            <a:pPr algn="l">
              <a:lnSpc>
                <a:spcPts val="6591"/>
              </a:lnSpc>
            </a:pPr>
            <a:r>
              <a:rPr lang="en-US" sz="4708" b="true">
                <a:solidFill>
                  <a:srgbClr val="2980B9"/>
                </a:solidFill>
                <a:latin typeface="DM Sans Bold"/>
                <a:ea typeface="DM Sans Bold"/>
                <a:cs typeface="DM Sans Bold"/>
                <a:sym typeface="DM Sans Bold"/>
              </a:rPr>
              <a:t>•BUILDINGS</a:t>
            </a:r>
          </a:p>
          <a:p>
            <a:pPr algn="l">
              <a:lnSpc>
                <a:spcPts val="6591"/>
              </a:lnSpc>
            </a:pPr>
            <a:r>
              <a:rPr lang="en-US" sz="4708" b="true">
                <a:solidFill>
                  <a:srgbClr val="2980B9"/>
                </a:solidFill>
                <a:latin typeface="DM Sans Bold"/>
                <a:ea typeface="DM Sans Bold"/>
                <a:cs typeface="DM Sans Bold"/>
                <a:sym typeface="DM Sans Bold"/>
              </a:rPr>
              <a:t>•GOLD</a:t>
            </a:r>
          </a:p>
          <a:p>
            <a:pPr algn="l">
              <a:lnSpc>
                <a:spcPts val="6591"/>
              </a:lnSpc>
            </a:pPr>
            <a:r>
              <a:rPr lang="en-US" sz="4708" b="true">
                <a:solidFill>
                  <a:srgbClr val="2980B9"/>
                </a:solidFill>
                <a:latin typeface="DM Sans Bold"/>
                <a:ea typeface="DM Sans Bold"/>
                <a:cs typeface="DM Sans Bold"/>
                <a:sym typeface="DM Sans Bold"/>
              </a:rPr>
              <a:t>•MACHINERY</a:t>
            </a:r>
          </a:p>
          <a:p>
            <a:pPr algn="l">
              <a:lnSpc>
                <a:spcPts val="6591"/>
              </a:lnSpc>
            </a:pPr>
          </a:p>
          <a:p>
            <a:pPr algn="l">
              <a:lnSpc>
                <a:spcPts val="6591"/>
              </a:lnSpc>
            </a:pPr>
          </a:p>
          <a:p>
            <a:pPr algn="l">
              <a:lnSpc>
                <a:spcPts val="6591"/>
              </a:lnSpc>
            </a:pPr>
          </a:p>
          <a:p>
            <a:pPr algn="l">
              <a:lnSpc>
                <a:spcPts val="6591"/>
              </a:lnSpc>
            </a:pPr>
          </a:p>
          <a:p>
            <a:pPr algn="l" marL="0" indent="0" lvl="0">
              <a:lnSpc>
                <a:spcPts val="6591"/>
              </a:lnSpc>
            </a:pPr>
          </a:p>
        </p:txBody>
      </p:sp>
      <p:grpSp>
        <p:nvGrpSpPr>
          <p:cNvPr name="Group 5" id="5"/>
          <p:cNvGrpSpPr/>
          <p:nvPr/>
        </p:nvGrpSpPr>
        <p:grpSpPr>
          <a:xfrm rot="0">
            <a:off x="13611225" y="3352800"/>
            <a:ext cx="4010025" cy="6267450"/>
            <a:chOff x="0" y="0"/>
            <a:chExt cx="621258" cy="97099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21258" cy="970992"/>
            </a:xfrm>
            <a:custGeom>
              <a:avLst/>
              <a:gdLst/>
              <a:ahLst/>
              <a:cxnLst/>
              <a:rect r="r" b="b" t="t" l="l"/>
              <a:pathLst>
                <a:path h="970992" w="621258">
                  <a:moveTo>
                    <a:pt x="0" y="0"/>
                  </a:moveTo>
                  <a:lnTo>
                    <a:pt x="621258" y="0"/>
                  </a:lnTo>
                  <a:lnTo>
                    <a:pt x="621258" y="970992"/>
                  </a:lnTo>
                  <a:lnTo>
                    <a:pt x="0" y="970992"/>
                  </a:lnTo>
                  <a:close/>
                </a:path>
              </a:pathLst>
            </a:custGeom>
            <a:blipFill>
              <a:blip r:embed="rId2"/>
              <a:stretch>
                <a:fillRect l="0" t="-478" r="0" b="-478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8729662" y="3352800"/>
            <a:ext cx="4010025" cy="6267450"/>
            <a:chOff x="0" y="0"/>
            <a:chExt cx="621258" cy="97099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21258" cy="970992"/>
            </a:xfrm>
            <a:custGeom>
              <a:avLst/>
              <a:gdLst/>
              <a:ahLst/>
              <a:cxnLst/>
              <a:rect r="r" b="b" t="t" l="l"/>
              <a:pathLst>
                <a:path h="970992" w="621258">
                  <a:moveTo>
                    <a:pt x="0" y="0"/>
                  </a:moveTo>
                  <a:lnTo>
                    <a:pt x="621258" y="0"/>
                  </a:lnTo>
                  <a:lnTo>
                    <a:pt x="621258" y="970992"/>
                  </a:lnTo>
                  <a:lnTo>
                    <a:pt x="0" y="970992"/>
                  </a:lnTo>
                  <a:close/>
                </a:path>
              </a:pathLst>
            </a:custGeom>
            <a:blipFill>
              <a:blip r:embed="rId3"/>
              <a:stretch>
                <a:fillRect l="0" t="-478" r="0" b="-478"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C3E5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10734675" cy="10287000"/>
          </a:xfrm>
          <a:prstGeom prst="rect">
            <a:avLst/>
          </a:prstGeom>
          <a:solidFill>
            <a:srgbClr val="2980B9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666750" y="733425"/>
            <a:ext cx="9763125" cy="11493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800"/>
              </a:lnSpc>
              <a:spcBef>
                <a:spcPct val="0"/>
              </a:spcBef>
            </a:pPr>
            <a:r>
              <a:rPr lang="en-US" sz="8000">
                <a:solidFill>
                  <a:srgbClr val="ECF0F1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Direct Investment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66750" y="3118855"/>
            <a:ext cx="7742675" cy="5310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019"/>
              </a:lnSpc>
            </a:pPr>
            <a:r>
              <a:rPr lang="en-US" b="true" sz="4299">
                <a:solidFill>
                  <a:srgbClr val="ECF0F1"/>
                </a:solidFill>
                <a:latin typeface="DM Sans Bold"/>
                <a:ea typeface="DM Sans Bold"/>
                <a:cs typeface="DM Sans Bold"/>
                <a:sym typeface="DM Sans Bold"/>
              </a:rPr>
              <a:t>DIRECT INVESTMENT MEANS WHEN AN INDIVIDUAL OR ORGANIZATION INVESTS MONEY DIRECTLY INTO ASSETS OR BUSINESSES WITHOUT USING ANY MIDDLEMAN.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3611225" y="3352800"/>
            <a:ext cx="4010025" cy="6267450"/>
            <a:chOff x="0" y="0"/>
            <a:chExt cx="621258" cy="97099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21258" cy="970992"/>
            </a:xfrm>
            <a:custGeom>
              <a:avLst/>
              <a:gdLst/>
              <a:ahLst/>
              <a:cxnLst/>
              <a:rect r="r" b="b" t="t" l="l"/>
              <a:pathLst>
                <a:path h="970992" w="621258">
                  <a:moveTo>
                    <a:pt x="0" y="0"/>
                  </a:moveTo>
                  <a:lnTo>
                    <a:pt x="621258" y="0"/>
                  </a:lnTo>
                  <a:lnTo>
                    <a:pt x="621258" y="970992"/>
                  </a:lnTo>
                  <a:lnTo>
                    <a:pt x="0" y="970992"/>
                  </a:lnTo>
                  <a:close/>
                </a:path>
              </a:pathLst>
            </a:custGeom>
            <a:blipFill>
              <a:blip r:embed="rId2"/>
              <a:stretch>
                <a:fillRect l="0" t="-478" r="0" b="-478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9421319" y="823769"/>
            <a:ext cx="4010025" cy="6267450"/>
            <a:chOff x="0" y="0"/>
            <a:chExt cx="621258" cy="97099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21258" cy="970992"/>
            </a:xfrm>
            <a:custGeom>
              <a:avLst/>
              <a:gdLst/>
              <a:ahLst/>
              <a:cxnLst/>
              <a:rect r="r" b="b" t="t" l="l"/>
              <a:pathLst>
                <a:path h="970992" w="621258">
                  <a:moveTo>
                    <a:pt x="0" y="0"/>
                  </a:moveTo>
                  <a:lnTo>
                    <a:pt x="621258" y="0"/>
                  </a:lnTo>
                  <a:lnTo>
                    <a:pt x="621258" y="970992"/>
                  </a:lnTo>
                  <a:lnTo>
                    <a:pt x="0" y="970992"/>
                  </a:lnTo>
                  <a:close/>
                </a:path>
              </a:pathLst>
            </a:custGeom>
            <a:blipFill>
              <a:blip r:embed="rId3"/>
              <a:stretch>
                <a:fillRect l="0" t="-478" r="0" b="-478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description>Presentation - Investment Overview</dc:description>
  <dc:identifier>DAG2ri6Wrak</dc:identifier>
  <dcterms:modified xsi:type="dcterms:W3CDTF">2011-08-01T06:04:30Z</dcterms:modified>
  <cp:revision>1</cp:revision>
  <dc:title>Presentation - Investment Overview</dc:title>
</cp:coreProperties>
</file>